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57" r:id="rId6"/>
    <p:sldId id="267" r:id="rId7"/>
    <p:sldId id="272" r:id="rId8"/>
    <p:sldId id="271" r:id="rId9"/>
    <p:sldId id="274" r:id="rId10"/>
    <p:sldId id="273" r:id="rId11"/>
    <p:sldId id="275" r:id="rId12"/>
    <p:sldId id="276" r:id="rId13"/>
    <p:sldId id="279" r:id="rId14"/>
    <p:sldId id="277" r:id="rId15"/>
    <p:sldId id="278" r:id="rId16"/>
    <p:sldId id="258" r:id="rId17"/>
    <p:sldId id="266" r:id="rId18"/>
    <p:sldId id="280" r:id="rId19"/>
    <p:sldId id="259" r:id="rId20"/>
  </p:sldIdLst>
  <p:sldSz cx="9144000" cy="5143500" type="screen16x9"/>
  <p:notesSz cx="6858000" cy="9144000"/>
  <p:embeddedFontLst>
    <p:embeddedFont>
      <p:font typeface="Lato" panose="020F0502020204030203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  <p:embeddedFont>
      <p:font typeface="Saira Medium" pitchFamily="2" charset="0"/>
      <p:regular r:id="rId30"/>
      <p:italic r:id="rId31"/>
    </p:embeddedFont>
    <p:embeddedFont>
      <p:font typeface="Saira SemiBold" pitchFamily="2" charset="0"/>
      <p:bold r:id="rId32"/>
      <p:boldItalic r:id="rId33"/>
    </p:embeddedFont>
    <p:embeddedFont>
      <p:font typeface="Segoe UI" panose="020B0502040204020203" pitchFamily="3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46" roundtripDataSignature="AMtx7miomx0c4FONk7VDPB6lvKCsoDxEAg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 Gimenes" initials="MG" lastIdx="1" clrIdx="0">
    <p:extLst>
      <p:ext uri="{19B8F6BF-5375-455C-9EA6-DF929625EA0E}">
        <p15:presenceInfo xmlns:p15="http://schemas.microsoft.com/office/powerpoint/2012/main" userId="Marcos Gimene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674" autoAdjust="0"/>
  </p:normalViewPr>
  <p:slideViewPr>
    <p:cSldViewPr snapToGrid="0">
      <p:cViewPr varScale="1">
        <p:scale>
          <a:sx n="100" d="100"/>
          <a:sy n="100" d="100"/>
        </p:scale>
        <p:origin x="61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46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276660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icionario.priberam.org/empreendedorismo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513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717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99b6f48c9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99b6f48c9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45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4623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3185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3314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60016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pt-BR" dirty="0"/>
              <a:t>Professor(a) após a atividade, sugiro a realização de uma roda de conversa </a:t>
            </a:r>
            <a:r>
              <a:rPr lang="pt-BR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abordando quais foram as respostas apresentadas pelos estudantes para os tópicos propostos.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843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pt-BR" dirty="0"/>
              <a:t>Professor(a) após a atividade, sugiro que escreva na lousa </a:t>
            </a:r>
            <a:r>
              <a:rPr lang="pt-BR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alguns conhecimentos que os estudantes apresentaram</a:t>
            </a:r>
            <a:r>
              <a:rPr lang="pt-BR" b="0" i="0" baseline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pt-BR" b="0" i="0" dirty="0">
                <a:solidFill>
                  <a:srgbClr val="333333"/>
                </a:solidFill>
                <a:effectLst/>
                <a:latin typeface="Segoe UI" panose="020B0502040204020203" pitchFamily="34" charset="0"/>
              </a:rPr>
              <a:t>a respeito de empreendedorismo.</a:t>
            </a:r>
            <a:endParaRPr lang="pt-BR" dirty="0"/>
          </a:p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3968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l">
              <a:buNone/>
            </a:pPr>
            <a:r>
              <a:rPr lang="pt-BR" b="0" i="0" u="none" strike="noStrike" dirty="0">
                <a:solidFill>
                  <a:srgbClr val="000000"/>
                </a:solidFill>
                <a:effectLst/>
                <a:latin typeface="Roboto" panose="02000000000000000000" pitchFamily="2" charset="0"/>
                <a:hlinkClick r:id="rId3"/>
              </a:rPr>
              <a:t>https://dicionario.priberam.org/empreendedorismo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803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854317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99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30396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. Capa">
  <p:cSld name="TITLE_1_2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pic>
        <p:nvPicPr>
          <p:cNvPr id="11" name="Google Shape;1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9878" y="255449"/>
            <a:ext cx="1090250" cy="86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025" y="4630550"/>
            <a:ext cx="2034725" cy="26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7"/>
          <p:cNvSpPr/>
          <p:nvPr/>
        </p:nvSpPr>
        <p:spPr>
          <a:xfrm>
            <a:off x="3997050" y="507087"/>
            <a:ext cx="1149900" cy="1149900"/>
          </a:xfrm>
          <a:prstGeom prst="ellipse">
            <a:avLst/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" name="Google Shape;14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5029875" y="70188"/>
            <a:ext cx="1333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7"/>
          <p:cNvPicPr preferRelativeResize="0"/>
          <p:nvPr/>
        </p:nvPicPr>
        <p:blipFill rotWithShape="1">
          <a:blip r:embed="rId6">
            <a:alphaModFix/>
          </a:blip>
          <a:srcRect l="-1265" r="-10"/>
          <a:stretch/>
        </p:blipFill>
        <p:spPr>
          <a:xfrm>
            <a:off x="3865525" y="546825"/>
            <a:ext cx="1319398" cy="1145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45525" y="420601"/>
            <a:ext cx="1149900" cy="355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68150" y="395699"/>
            <a:ext cx="360318" cy="3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7"/>
          <p:cNvSpPr/>
          <p:nvPr/>
        </p:nvSpPr>
        <p:spPr>
          <a:xfrm rot="-5391071" flipH="1">
            <a:off x="8527639" y="1162612"/>
            <a:ext cx="1039504" cy="2373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. Conteúdo/objetivos">
  <p:cSld name="TITLE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/>
          <p:nvPr/>
        </p:nvSpPr>
        <p:spPr>
          <a:xfrm>
            <a:off x="161850" y="165800"/>
            <a:ext cx="8820300" cy="4811100"/>
          </a:xfrm>
          <a:prstGeom prst="roundRect">
            <a:avLst>
              <a:gd name="adj" fmla="val 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A47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8"/>
          <p:cNvSpPr txBox="1"/>
          <p:nvPr/>
        </p:nvSpPr>
        <p:spPr>
          <a:xfrm rot="631">
            <a:off x="420750" y="105425"/>
            <a:ext cx="1634400" cy="367200"/>
          </a:xfrm>
          <a:prstGeom prst="rect">
            <a:avLst/>
          </a:prstGeom>
          <a:solidFill>
            <a:srgbClr val="E9AE46"/>
          </a:solidFill>
          <a:ln>
            <a:noFill/>
          </a:ln>
          <a:effectLst>
            <a:outerShdw dist="19050" dir="5460000" algn="bl" rotWithShape="0">
              <a:srgbClr val="000000"/>
            </a:outerShdw>
          </a:effectLst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Conteúdo</a:t>
            </a:r>
            <a:endParaRPr sz="18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24" name="Google Shape;24;p8"/>
          <p:cNvSpPr/>
          <p:nvPr/>
        </p:nvSpPr>
        <p:spPr>
          <a:xfrm>
            <a:off x="4570350" y="165800"/>
            <a:ext cx="4411800" cy="4811100"/>
          </a:xfrm>
          <a:prstGeom prst="roundRect">
            <a:avLst>
              <a:gd name="adj" fmla="val 1366"/>
            </a:avLst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A47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8"/>
          <p:cNvSpPr txBox="1"/>
          <p:nvPr/>
        </p:nvSpPr>
        <p:spPr>
          <a:xfrm rot="665">
            <a:off x="4823613" y="105425"/>
            <a:ext cx="1550400" cy="367200"/>
          </a:xfrm>
          <a:prstGeom prst="rect">
            <a:avLst/>
          </a:prstGeom>
          <a:solidFill>
            <a:srgbClr val="E9AE46"/>
          </a:solidFill>
          <a:ln>
            <a:noFill/>
          </a:ln>
          <a:effectLst>
            <a:outerShdw dist="19050" dir="5460000" algn="bl" rotWithShape="0">
              <a:srgbClr val="000000"/>
            </a:outerShdw>
          </a:effectLst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Saira Medium"/>
                <a:ea typeface="Saira Medium"/>
                <a:cs typeface="Saira Medium"/>
                <a:sym typeface="Saira Medium"/>
              </a:rPr>
              <a:t>Objetivo</a:t>
            </a:r>
            <a:endParaRPr sz="14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26" name="Google Shape;26;p8"/>
          <p:cNvSpPr txBox="1">
            <a:spLocks noGrp="1"/>
          </p:cNvSpPr>
          <p:nvPr>
            <p:ph type="body" idx="1"/>
          </p:nvPr>
        </p:nvSpPr>
        <p:spPr>
          <a:xfrm>
            <a:off x="407500" y="619075"/>
            <a:ext cx="3888300" cy="4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7" name="Google Shape;27;p8"/>
          <p:cNvSpPr txBox="1">
            <a:spLocks noGrp="1"/>
          </p:cNvSpPr>
          <p:nvPr>
            <p:ph type="body" idx="2"/>
          </p:nvPr>
        </p:nvSpPr>
        <p:spPr>
          <a:xfrm>
            <a:off x="4840400" y="619075"/>
            <a:ext cx="3888300" cy="4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28" name="Google Shape;28;p8"/>
          <p:cNvSpPr/>
          <p:nvPr/>
        </p:nvSpPr>
        <p:spPr>
          <a:xfrm rot="-5391071" flipH="1">
            <a:off x="8527639" y="427070"/>
            <a:ext cx="1039504" cy="2373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. Fechamento">
  <p:cSld name="TITLE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9"/>
          <p:cNvSpPr/>
          <p:nvPr/>
        </p:nvSpPr>
        <p:spPr>
          <a:xfrm>
            <a:off x="3209850" y="1209600"/>
            <a:ext cx="2724300" cy="2724300"/>
          </a:xfrm>
          <a:prstGeom prst="ellipse">
            <a:avLst/>
          </a:prstGeom>
          <a:solidFill>
            <a:srgbClr val="FFF8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" name="Google Shape;31;p9"/>
          <p:cNvSpPr/>
          <p:nvPr/>
        </p:nvSpPr>
        <p:spPr>
          <a:xfrm rot="-5391071" flipH="1">
            <a:off x="8527639" y="427070"/>
            <a:ext cx="1039504" cy="2373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pic>
        <p:nvPicPr>
          <p:cNvPr id="32" name="Google Shape;3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5350" y="2438712"/>
            <a:ext cx="2053300" cy="26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O que aprendemos hoje">
  <p:cSld name="TITLE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161850" y="166200"/>
            <a:ext cx="8820300" cy="4811100"/>
          </a:xfrm>
          <a:prstGeom prst="roundRect">
            <a:avLst>
              <a:gd name="adj" fmla="val 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5"/>
          <p:cNvSpPr/>
          <p:nvPr/>
        </p:nvSpPr>
        <p:spPr>
          <a:xfrm rot="-5391071" flipH="1">
            <a:off x="8527639" y="427070"/>
            <a:ext cx="1039504" cy="2373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pic>
        <p:nvPicPr>
          <p:cNvPr id="62" name="Google Shape;62;p15"/>
          <p:cNvPicPr preferRelativeResize="0"/>
          <p:nvPr/>
        </p:nvPicPr>
        <p:blipFill rotWithShape="1">
          <a:blip r:embed="rId3">
            <a:alphaModFix/>
          </a:blip>
          <a:srcRect l="18113"/>
          <a:stretch/>
        </p:blipFill>
        <p:spPr>
          <a:xfrm>
            <a:off x="424550" y="984750"/>
            <a:ext cx="2930707" cy="35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5"/>
          <p:cNvSpPr txBox="1"/>
          <p:nvPr/>
        </p:nvSpPr>
        <p:spPr>
          <a:xfrm rot="335">
            <a:off x="420750" y="105425"/>
            <a:ext cx="3078300" cy="367200"/>
          </a:xfrm>
          <a:prstGeom prst="rect">
            <a:avLst/>
          </a:prstGeom>
          <a:solidFill>
            <a:srgbClr val="E9AE46"/>
          </a:solidFill>
          <a:ln>
            <a:noFill/>
          </a:ln>
          <a:effectLst>
            <a:outerShdw dist="19050" dir="5460000" algn="bl" rotWithShape="0">
              <a:srgbClr val="000000"/>
            </a:outerShdw>
          </a:effectLst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O que aprendemos hoje?</a:t>
            </a:r>
            <a:endParaRPr sz="18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64" name="Google Shape;64;p15"/>
          <p:cNvSpPr txBox="1">
            <a:spLocks noGrp="1"/>
          </p:cNvSpPr>
          <p:nvPr>
            <p:ph type="body" idx="1"/>
          </p:nvPr>
        </p:nvSpPr>
        <p:spPr>
          <a:xfrm>
            <a:off x="3431450" y="782250"/>
            <a:ext cx="5313300" cy="3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  <a:defRPr sz="2000"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 sz="20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Nova seção">
  <p:cSld name="TITLE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9b6f48c93_0_12"/>
          <p:cNvSpPr/>
          <p:nvPr/>
        </p:nvSpPr>
        <p:spPr>
          <a:xfrm>
            <a:off x="161850" y="166200"/>
            <a:ext cx="8820300" cy="4811100"/>
          </a:xfrm>
          <a:prstGeom prst="roundRect">
            <a:avLst>
              <a:gd name="adj" fmla="val 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g299b6f48c93_0_12"/>
          <p:cNvSpPr/>
          <p:nvPr/>
        </p:nvSpPr>
        <p:spPr>
          <a:xfrm rot="-5391071" flipH="1">
            <a:off x="8527640" y="427061"/>
            <a:ext cx="1039504" cy="237301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68" name="Google Shape;68;g299b6f48c93_0_12"/>
          <p:cNvSpPr txBox="1">
            <a:spLocks noGrp="1"/>
          </p:cNvSpPr>
          <p:nvPr>
            <p:ph type="subTitle" idx="1"/>
          </p:nvPr>
        </p:nvSpPr>
        <p:spPr>
          <a:xfrm>
            <a:off x="420775" y="105275"/>
            <a:ext cx="4413600" cy="367500"/>
          </a:xfrm>
          <a:prstGeom prst="rect">
            <a:avLst/>
          </a:prstGeom>
          <a:solidFill>
            <a:srgbClr val="E9AE46"/>
          </a:solidFill>
          <a:ln>
            <a:noFill/>
          </a:ln>
          <a:effectLst>
            <a:outerShdw dist="19050" dir="5460000" algn="bl" rotWithShape="0">
              <a:srgbClr val="000000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299b6f48c93_0_12"/>
          <p:cNvSpPr txBox="1">
            <a:spLocks noGrp="1"/>
          </p:cNvSpPr>
          <p:nvPr>
            <p:ph type="title"/>
          </p:nvPr>
        </p:nvSpPr>
        <p:spPr>
          <a:xfrm>
            <a:off x="420756" y="597425"/>
            <a:ext cx="83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0" name="Google Shape;70;g299b6f48c93_0_12"/>
          <p:cNvSpPr txBox="1">
            <a:spLocks noGrp="1"/>
          </p:cNvSpPr>
          <p:nvPr>
            <p:ph type="body" idx="2"/>
          </p:nvPr>
        </p:nvSpPr>
        <p:spPr>
          <a:xfrm>
            <a:off x="420800" y="1170125"/>
            <a:ext cx="8323800" cy="3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. Sem seção">
  <p:cSld name="TITLE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9b6f48c93_0_24"/>
          <p:cNvSpPr/>
          <p:nvPr/>
        </p:nvSpPr>
        <p:spPr>
          <a:xfrm>
            <a:off x="161850" y="166200"/>
            <a:ext cx="8820300" cy="4811100"/>
          </a:xfrm>
          <a:prstGeom prst="roundRect">
            <a:avLst>
              <a:gd name="adj" fmla="val 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g299b6f48c93_0_24"/>
          <p:cNvSpPr/>
          <p:nvPr/>
        </p:nvSpPr>
        <p:spPr>
          <a:xfrm rot="-5391071" flipH="1">
            <a:off x="8527640" y="427061"/>
            <a:ext cx="1039504" cy="237301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74" name="Google Shape;74;g299b6f48c93_0_24"/>
          <p:cNvSpPr txBox="1">
            <a:spLocks noGrp="1"/>
          </p:cNvSpPr>
          <p:nvPr>
            <p:ph type="title"/>
          </p:nvPr>
        </p:nvSpPr>
        <p:spPr>
          <a:xfrm>
            <a:off x="420756" y="597425"/>
            <a:ext cx="832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Lato"/>
              <a:buNone/>
              <a:defRPr sz="2600">
                <a:latin typeface="Lato"/>
                <a:ea typeface="Lato"/>
                <a:cs typeface="Lato"/>
                <a:sym typeface="La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5" name="Google Shape;75;g299b6f48c93_0_24"/>
          <p:cNvSpPr txBox="1">
            <a:spLocks noGrp="1"/>
          </p:cNvSpPr>
          <p:nvPr>
            <p:ph type="body" idx="1"/>
          </p:nvPr>
        </p:nvSpPr>
        <p:spPr>
          <a:xfrm>
            <a:off x="420800" y="1170125"/>
            <a:ext cx="8323800" cy="3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●"/>
              <a:defRPr>
                <a:latin typeface="Lato"/>
                <a:ea typeface="Lato"/>
                <a:cs typeface="Lato"/>
                <a:sym typeface="Lato"/>
              </a:defRPr>
            </a:lvl1pPr>
            <a:lvl2pPr marL="91440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2pPr>
            <a:lvl3pPr marL="137160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3pPr>
            <a:lvl4pPr marL="182880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4pPr>
            <a:lvl5pPr marL="228600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5pPr>
            <a:lvl6pPr marL="274320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6pPr>
            <a:lvl7pPr marL="320040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7pPr>
            <a:lvl8pPr marL="365760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8pPr>
            <a:lvl9pPr marL="411480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"/>
              <a:buChar char="○"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. Referências">
  <p:cSld name="TITLE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161850" y="165800"/>
            <a:ext cx="8820300" cy="4811100"/>
          </a:xfrm>
          <a:prstGeom prst="roundRect">
            <a:avLst>
              <a:gd name="adj" fmla="val 99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4A478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420800" y="597425"/>
            <a:ext cx="8323800" cy="357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400">
                <a:latin typeface="Lato"/>
                <a:ea typeface="Lato"/>
                <a:cs typeface="Lato"/>
                <a:sym typeface="Lato"/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 sz="1400"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/>
          <p:nvPr/>
        </p:nvSpPr>
        <p:spPr>
          <a:xfrm rot="-5391071" flipH="1">
            <a:off x="8527639" y="427070"/>
            <a:ext cx="1039504" cy="237300"/>
          </a:xfrm>
          <a:prstGeom prst="roundRect">
            <a:avLst>
              <a:gd name="adj" fmla="val 7293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7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2024_EM_B1_V1</a:t>
            </a:r>
            <a:endParaRPr sz="7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  <p:sp>
        <p:nvSpPr>
          <p:cNvPr id="80" name="Google Shape;80;p17"/>
          <p:cNvSpPr txBox="1"/>
          <p:nvPr/>
        </p:nvSpPr>
        <p:spPr>
          <a:xfrm rot="594">
            <a:off x="420750" y="105425"/>
            <a:ext cx="1737600" cy="367200"/>
          </a:xfrm>
          <a:prstGeom prst="rect">
            <a:avLst/>
          </a:prstGeom>
          <a:solidFill>
            <a:srgbClr val="E9AE46"/>
          </a:solidFill>
          <a:ln>
            <a:noFill/>
          </a:ln>
          <a:effectLst>
            <a:outerShdw dist="19050" dir="5460000" algn="bl" rotWithShape="0">
              <a:srgbClr val="000000"/>
            </a:outerShdw>
          </a:effectLst>
        </p:spPr>
        <p:txBody>
          <a:bodyPr spcFirstLastPara="1" wrap="square" lIns="90000" tIns="72000" rIns="91425" bIns="72000" anchor="ctr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Referências</a:t>
            </a:r>
            <a:endParaRPr sz="1800" b="0" i="0" u="none" strike="noStrike" cap="none" dirty="0">
              <a:solidFill>
                <a:srgbClr val="000000"/>
              </a:solidFill>
              <a:latin typeface="Saira Medium"/>
              <a:ea typeface="Saira Medium"/>
              <a:cs typeface="Saira Medium"/>
              <a:sym typeface="Saira Medium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7" name="Google Shape;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 dirty="0"/>
          </a:p>
        </p:txBody>
      </p:sp>
      <p:sp>
        <p:nvSpPr>
          <p:cNvPr id="8" name="Google Shape;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7" r:id="rId4"/>
    <p:sldLayoutId id="2147483658" r:id="rId5"/>
    <p:sldLayoutId id="2147483659" r:id="rId6"/>
    <p:sldLayoutId id="2147483660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dicionario.priberam.org/empreendedorismo" TargetMode="External"/><Relationship Id="rId3" Type="http://schemas.openxmlformats.org/officeDocument/2006/relationships/hyperlink" Target="https://dicionario.priberam.org/" TargetMode="External"/><Relationship Id="rId7" Type="http://schemas.openxmlformats.org/officeDocument/2006/relationships/hyperlink" Target="https://www.gettyimages.com.br/detail/ilustra%C3%A7%C3%A3o/teamwork-building-an-idea-concept-ilustra%C3%A7%C3%A3o-royalty-free/1289082308?phrase=empreendedorism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ttyimages.com.br/detail/ilustra%C3%A7%C3%A3o/growing-stages-vector-ilustra%C3%A7%C3%A3o-royalty-free/1048799338?phrase=crian%C3%A7a+crescendo" TargetMode="External"/><Relationship Id="rId5" Type="http://schemas.openxmlformats.org/officeDocument/2006/relationships/hyperlink" Target="https://www.gettyimages.com.br/detail/ilustra%C3%A7%C3%A3o/young-kids-boys-and-girls-of-different-ilustra%C3%A7%C3%A3o-royalty-free/969473728?phrase=crian%C3%A7a+com+roupa+de+adulto" TargetMode="External"/><Relationship Id="rId4" Type="http://schemas.openxmlformats.org/officeDocument/2006/relationships/hyperlink" Target="https://www.youtube.com/watch?v=QwcgonB1G8g" TargetMode="External"/><Relationship Id="rId9" Type="http://schemas.openxmlformats.org/officeDocument/2006/relationships/hyperlink" Target="https://www.gettyimages.com.br/detail/ilustra%C3%A7%C3%A3o/business-with-creativity-businesswoman-ilustra%C3%A7%C3%A3o-royalty-free/1415798856?phrase=empreendedorism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ttyimages.com.br/detail/ilustra%C3%A7%C3%A3o/multitasking-or-manage-project-task-or-work-ilustra%C3%A7%C3%A3o-royalty-free/1504016971?phrase=empreendedorismo" TargetMode="External"/><Relationship Id="rId7" Type="http://schemas.openxmlformats.org/officeDocument/2006/relationships/hyperlink" Target="https://www.gettyimages.com.br/detail/ilustra%C3%A7%C3%A3o/human-brain-and-communication-concept-ilustra%C3%A7%C3%A3o-royalty-free/639048108?phrase=dois+c%C3%A9rebros" TargetMode="External"/><Relationship Id="rId2" Type="http://schemas.openxmlformats.org/officeDocument/2006/relationships/hyperlink" Target="https://www.youtube.com/shorts/Te21SW7eXfI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gettyimages.com.br/detail/ilustra%C3%A7%C3%A3o/business-cooperation-concept-ilustra%C3%A7%C3%A3o-royalty-free/1201071411?phrase=roda+de+conversa" TargetMode="External"/><Relationship Id="rId5" Type="http://schemas.openxmlformats.org/officeDocument/2006/relationships/hyperlink" Target="https://www.gettyimages.com.br/detail/ilustra%C3%A7%C3%A3o/note-paper-with-tape-and-stickers-notepad-ilustra%C3%A7%C3%A3o-royalty-free/1372242084?phrase=post+it" TargetMode="External"/><Relationship Id="rId4" Type="http://schemas.openxmlformats.org/officeDocument/2006/relationships/hyperlink" Target="https://www.tiktok.com/@geracaodevalor/video/7163387089952754949?is_from_webapp=1&amp;sender_device=pc&amp;web_id=7257227923819054597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wcgonB1G8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youtube.com/shorts/Te21SW7eXfI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tiktok.com/@geracaodevalor/video/7163387089952754949?is_from_webapp=1&amp;sender_device=pc&amp;web_id=7257227923819054597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"/>
          <p:cNvSpPr txBox="1"/>
          <p:nvPr/>
        </p:nvSpPr>
        <p:spPr>
          <a:xfrm>
            <a:off x="454662" y="2198677"/>
            <a:ext cx="8374200" cy="11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3350" b="0" i="0" dirty="0">
                <a:solidFill>
                  <a:srgbClr val="1F1F1F"/>
                </a:solidFill>
                <a:effectLst/>
                <a:latin typeface="Saira SemiBold" panose="020B0604020202020204" charset="0"/>
              </a:rPr>
              <a:t>Empreendedorismo</a:t>
            </a:r>
          </a:p>
        </p:txBody>
      </p:sp>
      <p:sp>
        <p:nvSpPr>
          <p:cNvPr id="86" name="Google Shape;86;p1"/>
          <p:cNvSpPr txBox="1"/>
          <p:nvPr/>
        </p:nvSpPr>
        <p:spPr>
          <a:xfrm>
            <a:off x="384950" y="2026027"/>
            <a:ext cx="8374200" cy="3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ctr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Empreendedorismo</a:t>
            </a:r>
          </a:p>
        </p:txBody>
      </p:sp>
      <p:sp>
        <p:nvSpPr>
          <p:cNvPr id="87" name="Google Shape;87;p1"/>
          <p:cNvSpPr txBox="1"/>
          <p:nvPr/>
        </p:nvSpPr>
        <p:spPr>
          <a:xfrm>
            <a:off x="211441" y="4258919"/>
            <a:ext cx="2877300" cy="745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18000" rIns="91425" bIns="18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0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1</a:t>
            </a:r>
            <a:r>
              <a:rPr lang="pt-BR" sz="2000" b="0" i="0" u="sng" strike="noStrike" cap="none" baseline="30000" dirty="0">
                <a:solidFill>
                  <a:schemeClr val="tx1"/>
                </a:solidFill>
                <a:latin typeface="Saira Medium"/>
                <a:ea typeface="Saira Medium"/>
                <a:cs typeface="Saira Medium"/>
                <a:sym typeface="Saira Medium"/>
              </a:rPr>
              <a:t>o</a:t>
            </a:r>
            <a:r>
              <a:rPr lang="pt-BR" sz="20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 bimestre - Aula 1</a:t>
            </a:r>
          </a:p>
          <a:p>
            <a:pPr>
              <a:spcAft>
                <a:spcPts val="600"/>
              </a:spcAft>
              <a:buSzPts val="1400"/>
            </a:pPr>
            <a:r>
              <a:rPr lang="pt-BR" sz="2000" b="0" i="0" u="none" strike="noStrike" cap="none" dirty="0">
                <a:solidFill>
                  <a:srgbClr val="000000"/>
                </a:solidFill>
                <a:latin typeface="Saira Medium"/>
                <a:ea typeface="Saira Medium"/>
                <a:cs typeface="Saira Medium"/>
                <a:sym typeface="Saira Medium"/>
              </a:rPr>
              <a:t>Ensino Médio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73FBB-06E9-1143-EFEA-D9B6BE6B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486593"/>
            <a:ext cx="8323800" cy="640786"/>
          </a:xfrm>
        </p:spPr>
        <p:txBody>
          <a:bodyPr/>
          <a:lstStyle/>
          <a:p>
            <a:pPr>
              <a:lnSpc>
                <a:spcPct val="114000"/>
              </a:lnSpc>
            </a:pPr>
            <a:r>
              <a:rPr lang="pt-BR" b="1" dirty="0">
                <a:solidFill>
                  <a:schemeClr val="tx1"/>
                </a:solidFill>
                <a:highlight>
                  <a:srgbClr val="FEFEFE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Mural de ideias!</a:t>
            </a:r>
            <a:endParaRPr lang="pt-BR" b="1" dirty="0">
              <a:solidFill>
                <a:schemeClr val="tx1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6D4839E-46EB-8954-4CD9-24E5B540F5BF}"/>
              </a:ext>
            </a:extLst>
          </p:cNvPr>
          <p:cNvGrpSpPr/>
          <p:nvPr/>
        </p:nvGrpSpPr>
        <p:grpSpPr>
          <a:xfrm>
            <a:off x="274185" y="2169029"/>
            <a:ext cx="5381548" cy="2610804"/>
            <a:chOff x="491932" y="3889523"/>
            <a:chExt cx="5381548" cy="2610804"/>
          </a:xfrm>
        </p:grpSpPr>
        <p:sp>
          <p:nvSpPr>
            <p:cNvPr id="10" name="Google Shape;119;p4">
              <a:extLst>
                <a:ext uri="{FF2B5EF4-FFF2-40B4-BE49-F238E27FC236}">
                  <a16:creationId xmlns:a16="http://schemas.microsoft.com/office/drawing/2014/main" id="{F27EC9D8-CD62-CE1A-1AB5-FC2B829297F4}"/>
                </a:ext>
              </a:extLst>
            </p:cNvPr>
            <p:cNvSpPr txBox="1">
              <a:spLocks/>
            </p:cNvSpPr>
            <p:nvPr/>
          </p:nvSpPr>
          <p:spPr>
            <a:xfrm>
              <a:off x="733011" y="4213377"/>
              <a:ext cx="5140469" cy="228695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lvl="0" indent="0" rtl="0">
                <a:lnSpc>
                  <a:spcPct val="114000"/>
                </a:lnSpc>
                <a:spcBef>
                  <a:spcPts val="0"/>
                </a:spcBef>
                <a:buNone/>
              </a:pPr>
              <a:r>
                <a:rPr lang="pt-BR" dirty="0">
                  <a:solidFill>
                    <a:schemeClr val="tx1"/>
                  </a:solidFill>
                  <a:highlight>
                    <a:srgbClr val="FEFEFE"/>
                  </a:highlight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Registre em um pedaço de papel as suas ideias </a:t>
              </a:r>
              <a:r>
                <a:rPr lang="pt-BR" sz="2000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sobre empreendedorismo e seus planos futuros como empreendedor</a:t>
              </a:r>
              <a:r>
                <a:rPr lang="pt-BR" dirty="0">
                  <a:solidFill>
                    <a:schemeClr val="tx1"/>
                  </a:solidFill>
                  <a:highlight>
                    <a:srgbClr val="FEFEFE"/>
                  </a:highlight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. Pode ser em formato de texto ou imagem, use sua criatividade. Ao terminar, cole seu papel no local determinado pelo professor.</a:t>
              </a:r>
            </a:p>
          </p:txBody>
        </p:sp>
        <p:pic>
          <p:nvPicPr>
            <p:cNvPr id="11" name="Google Shape;121;p4">
              <a:extLst>
                <a:ext uri="{FF2B5EF4-FFF2-40B4-BE49-F238E27FC236}">
                  <a16:creationId xmlns:a16="http://schemas.microsoft.com/office/drawing/2014/main" id="{CFF6E9B1-14F5-532C-3A8D-78C22C4736E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1932" y="3889523"/>
              <a:ext cx="531975" cy="5226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Imagem 5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9A075FE-BE4A-5E55-3FFB-1EA13BC18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5597" y="2188000"/>
            <a:ext cx="2918017" cy="266311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44B9255-AC18-B48B-3874-E0EA94CA4176}"/>
              </a:ext>
            </a:extLst>
          </p:cNvPr>
          <p:cNvSpPr txBox="1"/>
          <p:nvPr/>
        </p:nvSpPr>
        <p:spPr>
          <a:xfrm>
            <a:off x="420756" y="1205965"/>
            <a:ext cx="8420326" cy="760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tx1"/>
                </a:solidFill>
                <a:highlight>
                  <a:srgbClr val="FEFEFE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Vamos criar um mural com as ideias da turma </a:t>
            </a:r>
            <a:r>
              <a:rPr lang="pt-BR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sobre empreendedorismo e seus planos futuros como empreendedor</a:t>
            </a:r>
            <a:r>
              <a:rPr lang="pt-BR" sz="2000" dirty="0">
                <a:solidFill>
                  <a:schemeClr val="tx1"/>
                </a:solidFill>
                <a:highlight>
                  <a:srgbClr val="FEFEFE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.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8061C03-5622-C79F-57A7-A3AC62832D0C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7" name="Google Shape;110;p4">
              <a:extLst>
                <a:ext uri="{FF2B5EF4-FFF2-40B4-BE49-F238E27FC236}">
                  <a16:creationId xmlns:a16="http://schemas.microsoft.com/office/drawing/2014/main" id="{3F41E7AB-F2E6-84E6-4D5B-D3C2749C5A8F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3 MINUTOS</a:t>
              </a:r>
            </a:p>
          </p:txBody>
        </p:sp>
        <p:pic>
          <p:nvPicPr>
            <p:cNvPr id="8" name="Google Shape;112;p4">
              <a:extLst>
                <a:ext uri="{FF2B5EF4-FFF2-40B4-BE49-F238E27FC236}">
                  <a16:creationId xmlns:a16="http://schemas.microsoft.com/office/drawing/2014/main" id="{639BE6F6-6539-D435-ABB0-4C627BD1CA7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9943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73FBB-06E9-1143-EFEA-D9B6BE6B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396537"/>
            <a:ext cx="4151244" cy="584745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Roda de conversa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B390598-61AE-95E6-80CC-1CB8287678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755" y="1131344"/>
            <a:ext cx="8316917" cy="583254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Agora, vamos fazer uma roda de conversa.</a:t>
            </a:r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A783E7A-55D9-0B66-7D2B-6A3A91B1B569}"/>
              </a:ext>
            </a:extLst>
          </p:cNvPr>
          <p:cNvGrpSpPr/>
          <p:nvPr/>
        </p:nvGrpSpPr>
        <p:grpSpPr>
          <a:xfrm>
            <a:off x="833080" y="2388348"/>
            <a:ext cx="3738920" cy="1873340"/>
            <a:chOff x="3119441" y="3901351"/>
            <a:chExt cx="3738920" cy="1873340"/>
          </a:xfrm>
        </p:grpSpPr>
        <p:sp>
          <p:nvSpPr>
            <p:cNvPr id="4" name="Google Shape;120;p4">
              <a:extLst>
                <a:ext uri="{FF2B5EF4-FFF2-40B4-BE49-F238E27FC236}">
                  <a16:creationId xmlns:a16="http://schemas.microsoft.com/office/drawing/2014/main" id="{C8891508-B73E-5737-A0E5-552B751F8506}"/>
                </a:ext>
              </a:extLst>
            </p:cNvPr>
            <p:cNvSpPr txBox="1">
              <a:spLocks/>
            </p:cNvSpPr>
            <p:nvPr/>
          </p:nvSpPr>
          <p:spPr>
            <a:xfrm>
              <a:off x="3318525" y="4054050"/>
              <a:ext cx="3539836" cy="1720641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Compartilhe com seus colegas de turma suas ideias sobre empreendedorismo e seus planos futuros como empreendedor.</a:t>
              </a:r>
            </a:p>
          </p:txBody>
        </p:sp>
        <p:pic>
          <p:nvPicPr>
            <p:cNvPr id="5" name="Google Shape;122;p4">
              <a:extLst>
                <a:ext uri="{FF2B5EF4-FFF2-40B4-BE49-F238E27FC236}">
                  <a16:creationId xmlns:a16="http://schemas.microsoft.com/office/drawing/2014/main" id="{D65AC575-A2B5-1A24-ACA8-D15E9A224C5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19441" y="3901351"/>
              <a:ext cx="531975" cy="4991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" name="Imagem 7" descr="Desenho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DEE7CD4-4DC7-983A-F145-EDC596014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545" y="2035803"/>
            <a:ext cx="2731127" cy="2731127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419EC6-C099-CAA3-6D81-8E69803CF553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12" name="Google Shape;110;p4">
              <a:extLst>
                <a:ext uri="{FF2B5EF4-FFF2-40B4-BE49-F238E27FC236}">
                  <a16:creationId xmlns:a16="http://schemas.microsoft.com/office/drawing/2014/main" id="{0504D46F-D0A4-77CC-5BCD-D13DB24C6138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5 MINUTOS</a:t>
              </a:r>
            </a:p>
          </p:txBody>
        </p:sp>
        <p:pic>
          <p:nvPicPr>
            <p:cNvPr id="13" name="Google Shape;112;p4">
              <a:extLst>
                <a:ext uri="{FF2B5EF4-FFF2-40B4-BE49-F238E27FC236}">
                  <a16:creationId xmlns:a16="http://schemas.microsoft.com/office/drawing/2014/main" id="{440F33D9-E4D6-1CE3-22B0-74AD5E7E849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93654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73FBB-06E9-1143-EFEA-D9B6BE6B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33" y="356489"/>
            <a:ext cx="8295822" cy="584745"/>
          </a:xfrm>
        </p:spPr>
        <p:txBody>
          <a:bodyPr/>
          <a:lstStyle/>
          <a:p>
            <a:r>
              <a:rPr lang="pt-BR" b="1" dirty="0">
                <a:solidFill>
                  <a:schemeClr val="tx1"/>
                </a:solidFill>
              </a:rPr>
              <a:t>Retomando</a:t>
            </a:r>
          </a:p>
        </p:txBody>
      </p:sp>
      <p:pic>
        <p:nvPicPr>
          <p:cNvPr id="5" name="Imagem 4" descr="Im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FCB2211D-7804-193E-D2BF-A34F9E33A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51" y="2691367"/>
            <a:ext cx="2759697" cy="2154912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272B9C8A-479F-8DC3-C91D-64E3CE47277B}"/>
              </a:ext>
            </a:extLst>
          </p:cNvPr>
          <p:cNvGrpSpPr/>
          <p:nvPr/>
        </p:nvGrpSpPr>
        <p:grpSpPr>
          <a:xfrm>
            <a:off x="450160" y="1001560"/>
            <a:ext cx="8125142" cy="1518630"/>
            <a:chOff x="391455" y="4196912"/>
            <a:chExt cx="8125142" cy="1518630"/>
          </a:xfrm>
        </p:grpSpPr>
        <p:sp>
          <p:nvSpPr>
            <p:cNvPr id="10" name="Google Shape;119;p4">
              <a:extLst>
                <a:ext uri="{FF2B5EF4-FFF2-40B4-BE49-F238E27FC236}">
                  <a16:creationId xmlns:a16="http://schemas.microsoft.com/office/drawing/2014/main" id="{EF002B95-E22D-B4CA-C6D7-7C03CD22884E}"/>
                </a:ext>
              </a:extLst>
            </p:cNvPr>
            <p:cNvSpPr txBox="1">
              <a:spLocks/>
            </p:cNvSpPr>
            <p:nvPr/>
          </p:nvSpPr>
          <p:spPr>
            <a:xfrm>
              <a:off x="673742" y="4481188"/>
              <a:ext cx="7842855" cy="1234354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lnSpc>
                  <a:spcPct val="114000"/>
                </a:lnSpc>
                <a:buNone/>
              </a:pPr>
              <a:r>
                <a:rPr lang="pt-BR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Releia as definições construídas no seu caderno no decorrer da aula, complemente o que achar necessário e anote novas ideias que podem ter surgido após a roda de conversa com seus colegas.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pic>
          <p:nvPicPr>
            <p:cNvPr id="11" name="Google Shape;121;p4">
              <a:extLst>
                <a:ext uri="{FF2B5EF4-FFF2-40B4-BE49-F238E27FC236}">
                  <a16:creationId xmlns:a16="http://schemas.microsoft.com/office/drawing/2014/main" id="{6CBB6865-1234-089C-3192-26135AB32F1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1455" y="4196912"/>
              <a:ext cx="531975" cy="5226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5DCD322-47CA-538B-D312-21D780B6FB3F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12" name="Google Shape;110;p4">
              <a:extLst>
                <a:ext uri="{FF2B5EF4-FFF2-40B4-BE49-F238E27FC236}">
                  <a16:creationId xmlns:a16="http://schemas.microsoft.com/office/drawing/2014/main" id="{95987AEF-B9DD-4371-1415-E1D973ADBAF8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2 MINUTOS</a:t>
              </a:r>
            </a:p>
          </p:txBody>
        </p:sp>
        <p:pic>
          <p:nvPicPr>
            <p:cNvPr id="13" name="Google Shape;112;p4">
              <a:extLst>
                <a:ext uri="{FF2B5EF4-FFF2-40B4-BE49-F238E27FC236}">
                  <a16:creationId xmlns:a16="http://schemas.microsoft.com/office/drawing/2014/main" id="{AD31BFAD-C75D-275F-5950-C9D322AF4AD5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11339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9b6f48c93_0_1"/>
          <p:cNvSpPr txBox="1">
            <a:spLocks noGrp="1"/>
          </p:cNvSpPr>
          <p:nvPr>
            <p:ph type="body" idx="1"/>
          </p:nvPr>
        </p:nvSpPr>
        <p:spPr>
          <a:xfrm>
            <a:off x="3338316" y="1790241"/>
            <a:ext cx="5035217" cy="15630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Aprendemos sobre algumas concepções que dizem respeito ao empreendedorismo, de maneira bem ampla, e a ideia de empreender.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40114B8-96F0-881C-77A8-E857F906A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6501" y="576811"/>
            <a:ext cx="8746131" cy="4299989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pt-BR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PARANÁ 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(Estado). Secretaria da Educação. </a:t>
            </a:r>
            <a:r>
              <a:rPr lang="pt-BR" b="1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Material de Apoio ao Professor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 Paraná, 2022.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Dicionário: 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https://dicionario.priberam.org/</a:t>
            </a:r>
            <a:endParaRPr lang="pt-BR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Lista de referências por slide:</a:t>
            </a:r>
            <a:endParaRPr lang="pt-BR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spcAft>
                <a:spcPts val="60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3 – 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https://www.youtube.com/watch?v=QwcgonB1G8g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https://www.gettyimages.com.br/detail/ilustra%C3%A7%C3%A3o/young-kids-boys-and-girls-of-different-ilustra%C3%A7%C3%A3o-royalty-free/969473728?phrase=crian%C3%A7a+com+roupa+de+adulto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4 –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https://www.gettyimages.com.br/detail/ilustra%C3%A7%C3%A3o/growing-stages-vector-ilustra%C3%A7%C3%A3o-royalty-free/1048799338?phrase=crian%C3%A7a+crescendo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5 –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https://www.gettyimages.com.br/detail/ilustra%C3%A7%C3%A3o/teamwork-building-an-idea-concept-ilustra%C3%A7%C3%A3o-royalty-free/1289082308?phrase=empreendedorismo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6 – 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https://dicionario.priberam.org/empreendedorismo</a:t>
            </a:r>
            <a:r>
              <a:rPr lang="pt-BR" u="none" strike="noStrik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; </a:t>
            </a:r>
            <a:r>
              <a:rPr lang="pt-BR" u="none" strike="noStrik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https://www.gettyimages.com.br/detail/ilustra%C3%A7%C3%A3o/business-with-creativity-businesswoman-ilustra%C3%A7%C3%A3o-royalty-free/1415798856?phrase=empreendedorismo</a:t>
            </a:r>
            <a:r>
              <a:rPr lang="pt-BR" u="none" strike="noStrike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pt-BR" b="0" i="0" u="none" strike="noStrike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45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795A087E-0E6E-E9F7-37E7-F422FFCA6B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3333" y="555335"/>
            <a:ext cx="8311958" cy="4351711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7 – 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https://www.youtube.com/shorts/Te21SW7eXfI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pt-B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8 –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https://www.gettyimages.com.br/detail/ilustra%C3%A7%C3%A3o/multitasking-or-manage-project-task-or-work-ilustra%C3%A7%C3%A3o-royalty-free/1504016971?phrase=empreendedorismo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9 – 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https://www.tiktok.com/@geracaodevalor/video/7163387089952754949?is_from_webapp=1&amp;sender_device=pc&amp;web_id=7257227923819054597</a:t>
            </a:r>
            <a:r>
              <a:rPr lang="pt-BR" b="0" i="0" u="none" strike="noStrike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  <a:endParaRPr lang="pt-BR"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10 –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https://www.gettyimages.com.br/detail/ilustra%C3%A7%C3%A3o/note-paper-with-tape-and-stickers-notepad-ilustra%C3%A7%C3%A3o-royalty-free/1372242084?phrase=post+it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11 –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https://www.gettyimages.com.br/detail/ilustra%C3%A7%C3%A3o/business-cooperation-concept-ilustra%C3%A7%C3%A3o-royalty-free/1201071411?phrase=roda+de+conversa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marL="0" indent="0">
              <a:buNone/>
            </a:pPr>
            <a:r>
              <a:rPr lang="pt-BR" b="1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Slide 12 – 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https://www.gettyimages.com.br/detail/ilustra%C3%A7%C3%A3o/human-brain-and-communication-concept-ilustra%C3%A7%C3%A3o-royalty-free/639048108?phrase=dois+c%C3%A9rebros</a:t>
            </a: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59979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"/>
          <p:cNvSpPr txBox="1">
            <a:spLocks noGrp="1"/>
          </p:cNvSpPr>
          <p:nvPr>
            <p:ph type="body" idx="1"/>
          </p:nvPr>
        </p:nvSpPr>
        <p:spPr>
          <a:xfrm>
            <a:off x="407500" y="619075"/>
            <a:ext cx="3770200" cy="4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pt-BR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Concepções de empreendedorismo.</a:t>
            </a:r>
            <a:endParaRPr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5" name="Google Shape;95;p2"/>
          <p:cNvSpPr txBox="1">
            <a:spLocks noGrp="1"/>
          </p:cNvSpPr>
          <p:nvPr>
            <p:ph type="body" idx="2"/>
          </p:nvPr>
        </p:nvSpPr>
        <p:spPr>
          <a:xfrm>
            <a:off x="4840400" y="619075"/>
            <a:ext cx="3770200" cy="41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6000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000"/>
              <a:buChar char="●"/>
            </a:pPr>
            <a:r>
              <a:rPr lang="pt-BR" b="0" i="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Apresentar concepções sobre o empreendedorismo.</a:t>
            </a:r>
            <a:endParaRPr dirty="0">
              <a:solidFill>
                <a:schemeClr val="tx1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">
            <a:extLst>
              <a:ext uri="{FF2B5EF4-FFF2-40B4-BE49-F238E27FC236}">
                <a16:creationId xmlns:a16="http://schemas.microsoft.com/office/drawing/2014/main" id="{2BF98504-D8A6-CAA6-9E13-3004041C39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200" y="784730"/>
            <a:ext cx="8431600" cy="1225229"/>
          </a:xfrm>
        </p:spPr>
        <p:txBody>
          <a:bodyPr/>
          <a:lstStyle/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dirty="0">
                <a:solidFill>
                  <a:schemeClr val="tx1"/>
                </a:solidFill>
              </a:rPr>
              <a:t>Assista ao vídeo abaixo e, em seguida</a:t>
            </a:r>
            <a:r>
              <a:rPr lang="pt-BR" sz="2000" dirty="0">
                <a:solidFill>
                  <a:schemeClr val="tx1"/>
                </a:solidFill>
              </a:rPr>
              <a:t>, reflita sobre a seguinte pergunta:</a:t>
            </a:r>
          </a:p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sz="2000" b="1" dirty="0">
                <a:solidFill>
                  <a:schemeClr val="tx1"/>
                </a:solidFill>
              </a:rPr>
              <a:t>“</a:t>
            </a:r>
            <a:r>
              <a:rPr lang="pt-BR" b="1" dirty="0">
                <a:solidFill>
                  <a:schemeClr val="tx1"/>
                </a:solidFill>
              </a:rPr>
              <a:t>O que você quer ser quando crescer?”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C98F8EF-117D-FDB5-44B9-9ABE07A37CA2}"/>
              </a:ext>
            </a:extLst>
          </p:cNvPr>
          <p:cNvGrpSpPr/>
          <p:nvPr/>
        </p:nvGrpSpPr>
        <p:grpSpPr>
          <a:xfrm>
            <a:off x="1565588" y="2313821"/>
            <a:ext cx="6012824" cy="515858"/>
            <a:chOff x="533496" y="1754870"/>
            <a:chExt cx="6012824" cy="515858"/>
          </a:xfrm>
        </p:grpSpPr>
        <p:sp>
          <p:nvSpPr>
            <p:cNvPr id="14" name="Google Shape;115;p4">
              <a:extLst>
                <a:ext uri="{FF2B5EF4-FFF2-40B4-BE49-F238E27FC236}">
                  <a16:creationId xmlns:a16="http://schemas.microsoft.com/office/drawing/2014/main" id="{B3F3CF45-5117-53C4-6C48-56429B70009C}"/>
                </a:ext>
              </a:extLst>
            </p:cNvPr>
            <p:cNvSpPr txBox="1">
              <a:spLocks/>
            </p:cNvSpPr>
            <p:nvPr/>
          </p:nvSpPr>
          <p:spPr>
            <a:xfrm>
              <a:off x="820308" y="1811971"/>
              <a:ext cx="5726012" cy="458757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101600" indent="0">
                <a:buNone/>
              </a:pPr>
              <a:r>
                <a:rPr lang="pt-BR" sz="18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hlinkClick r:id="rId3"/>
                </a:rPr>
                <a:t>https://www.youtube.com/watch?v=QwcgonB1G8g</a:t>
              </a:r>
              <a:r>
                <a:rPr lang="pt-BR" sz="18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5" name="Google Shape;116;p4">
              <a:extLst>
                <a:ext uri="{FF2B5EF4-FFF2-40B4-BE49-F238E27FC236}">
                  <a16:creationId xmlns:a16="http://schemas.microsoft.com/office/drawing/2014/main" id="{E06606D7-6D9B-247D-FEA8-A37532F91ED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33496" y="1754870"/>
              <a:ext cx="556950" cy="3673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ítulo 2">
            <a:extLst>
              <a:ext uri="{FF2B5EF4-FFF2-40B4-BE49-F238E27FC236}">
                <a16:creationId xmlns:a16="http://schemas.microsoft.com/office/drawing/2014/main" id="{A04A0F69-755D-1B6A-5FA9-74076CBA6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200" y="279202"/>
            <a:ext cx="8388356" cy="640786"/>
          </a:xfrm>
        </p:spPr>
        <p:txBody>
          <a:bodyPr/>
          <a:lstStyle/>
          <a:p>
            <a:pPr indent="0">
              <a:lnSpc>
                <a:spcPct val="114000"/>
              </a:lnSpc>
              <a:buNone/>
            </a:pPr>
            <a:r>
              <a:rPr lang="pt-BR" b="1" dirty="0">
                <a:solidFill>
                  <a:schemeClr val="tx1"/>
                </a:solidFill>
                <a:highlight>
                  <a:schemeClr val="lt1"/>
                </a:highlight>
              </a:rPr>
              <a:t>Momento de reflexão! 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407790C-3DF3-934B-D9A5-8F746052DD04}"/>
              </a:ext>
            </a:extLst>
          </p:cNvPr>
          <p:cNvGrpSpPr/>
          <p:nvPr/>
        </p:nvGrpSpPr>
        <p:grpSpPr>
          <a:xfrm>
            <a:off x="858594" y="3133542"/>
            <a:ext cx="7401124" cy="1703849"/>
            <a:chOff x="858594" y="2945729"/>
            <a:chExt cx="7401124" cy="1703849"/>
          </a:xfrm>
        </p:grpSpPr>
        <p:pic>
          <p:nvPicPr>
            <p:cNvPr id="4" name="Imagem 3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69F6C4B7-35EE-F815-93F4-57835E2F1B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50538"/>
            <a:stretch/>
          </p:blipFill>
          <p:spPr>
            <a:xfrm>
              <a:off x="4610300" y="2945729"/>
              <a:ext cx="3649418" cy="1703849"/>
            </a:xfrm>
            <a:prstGeom prst="rect">
              <a:avLst/>
            </a:prstGeom>
          </p:spPr>
        </p:pic>
        <p:pic>
          <p:nvPicPr>
            <p:cNvPr id="6" name="Imagem 5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52BC1C34-863E-7172-2839-B564736A14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4253"/>
            <a:stretch/>
          </p:blipFill>
          <p:spPr>
            <a:xfrm>
              <a:off x="858594" y="3073681"/>
              <a:ext cx="3649418" cy="15758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2110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FF4B8003-BF06-C08E-FF68-CC048BE7D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0981" y="1592938"/>
            <a:ext cx="3961420" cy="3082345"/>
          </a:xfrm>
        </p:spPr>
        <p:txBody>
          <a:bodyPr/>
          <a:lstStyle/>
          <a:p>
            <a:pPr marL="360000" indent="-360000">
              <a:lnSpc>
                <a:spcPct val="114000"/>
              </a:lnSpc>
              <a:spcAft>
                <a:spcPts val="600"/>
              </a:spcAft>
            </a:pPr>
            <a:r>
              <a:rPr lang="pt-BR" sz="2000" dirty="0">
                <a:solidFill>
                  <a:schemeClr val="tx1"/>
                </a:solidFill>
              </a:rPr>
              <a:t>E então, o</a:t>
            </a:r>
            <a:r>
              <a:rPr lang="pt-BR" dirty="0">
                <a:solidFill>
                  <a:schemeClr val="tx1"/>
                </a:solidFill>
              </a:rPr>
              <a:t> que você quer ser quando crescer, ou seja, quando terminar a escola?</a:t>
            </a:r>
          </a:p>
          <a:p>
            <a:pPr marL="360000" indent="-360000">
              <a:lnSpc>
                <a:spcPct val="114000"/>
              </a:lnSpc>
              <a:spcAft>
                <a:spcPts val="600"/>
              </a:spcAft>
            </a:pPr>
            <a:r>
              <a:rPr lang="pt-BR" dirty="0">
                <a:solidFill>
                  <a:schemeClr val="tx1"/>
                </a:solidFill>
              </a:rPr>
              <a:t>A resposta anterior já mudou no decorrer da sua vida? Ela ainda poderá mudar?</a:t>
            </a:r>
          </a:p>
          <a:p>
            <a:pPr marL="360000" indent="-360000">
              <a:lnSpc>
                <a:spcPct val="114000"/>
              </a:lnSpc>
              <a:spcAft>
                <a:spcPts val="600"/>
              </a:spcAft>
            </a:pPr>
            <a:r>
              <a:rPr lang="pt-BR" sz="2000" dirty="0">
                <a:solidFill>
                  <a:schemeClr val="tx1"/>
                </a:solidFill>
              </a:rPr>
              <a:t>Você está preparado para realizar novos projetos?</a:t>
            </a:r>
          </a:p>
          <a:p>
            <a:pPr marL="360000" indent="-360000">
              <a:lnSpc>
                <a:spcPct val="114000"/>
              </a:lnSpc>
              <a:spcAft>
                <a:spcPts val="600"/>
              </a:spcAft>
              <a:buNone/>
            </a:pPr>
            <a:endParaRPr lang="pt-BR" b="1" dirty="0">
              <a:solidFill>
                <a:schemeClr val="tx1"/>
              </a:solidFill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494D188-87A8-AB47-963E-58C514840EE6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26A596D7-4CB5-C1DE-7F30-20198CFCDB89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2 MINUTOS</a:t>
              </a:r>
            </a:p>
          </p:txBody>
        </p:sp>
        <p:pic>
          <p:nvPicPr>
            <p:cNvPr id="10" name="Google Shape;112;p4">
              <a:extLst>
                <a:ext uri="{FF2B5EF4-FFF2-40B4-BE49-F238E27FC236}">
                  <a16:creationId xmlns:a16="http://schemas.microsoft.com/office/drawing/2014/main" id="{65EDE6D6-BEF9-AC13-70FC-276BC4E4961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FC02EC7-123D-E66C-A38D-9FFD9E5D609F}"/>
              </a:ext>
            </a:extLst>
          </p:cNvPr>
          <p:cNvGrpSpPr/>
          <p:nvPr/>
        </p:nvGrpSpPr>
        <p:grpSpPr>
          <a:xfrm>
            <a:off x="359256" y="410754"/>
            <a:ext cx="6253212" cy="955210"/>
            <a:chOff x="576389" y="4055478"/>
            <a:chExt cx="6253212" cy="955210"/>
          </a:xfrm>
        </p:grpSpPr>
        <p:sp>
          <p:nvSpPr>
            <p:cNvPr id="4" name="Google Shape;119;p4">
              <a:extLst>
                <a:ext uri="{FF2B5EF4-FFF2-40B4-BE49-F238E27FC236}">
                  <a16:creationId xmlns:a16="http://schemas.microsoft.com/office/drawing/2014/main" id="{B90ABC47-2CF6-0FE0-A0A9-993A52D2A576}"/>
                </a:ext>
              </a:extLst>
            </p:cNvPr>
            <p:cNvSpPr txBox="1">
              <a:spLocks/>
            </p:cNvSpPr>
            <p:nvPr/>
          </p:nvSpPr>
          <p:spPr>
            <a:xfrm>
              <a:off x="698113" y="4213377"/>
              <a:ext cx="6131488" cy="797311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lvl="0" indent="26670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Tendo como base o vídeo e sua reflexão, escreva as respostas das seguintes questões no seu caderno.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pic>
          <p:nvPicPr>
            <p:cNvPr id="5" name="Google Shape;121;p4">
              <a:extLst>
                <a:ext uri="{FF2B5EF4-FFF2-40B4-BE49-F238E27FC236}">
                  <a16:creationId xmlns:a16="http://schemas.microsoft.com/office/drawing/2014/main" id="{45B07819-C31B-34B1-BF26-E7C29270A7C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76389" y="4055478"/>
              <a:ext cx="531975" cy="52268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Imagem 11" descr="Grupo de pessoas lado a lado&#10;&#10;Descrição gerada automaticamente com confiança média">
            <a:extLst>
              <a:ext uri="{FF2B5EF4-FFF2-40B4-BE49-F238E27FC236}">
                <a16:creationId xmlns:a16="http://schemas.microsoft.com/office/drawing/2014/main" id="{7A2E167B-CC57-37DE-E76D-0BCBC8EFA3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40" t="5884" r="6282" b="7068"/>
          <a:stretch/>
        </p:blipFill>
        <p:spPr>
          <a:xfrm>
            <a:off x="4572000" y="1923939"/>
            <a:ext cx="4117882" cy="280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221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2">
            <a:extLst>
              <a:ext uri="{FF2B5EF4-FFF2-40B4-BE49-F238E27FC236}">
                <a16:creationId xmlns:a16="http://schemas.microsoft.com/office/drawing/2014/main" id="{BBF39B37-CADC-C822-863F-51E19F1D0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100" y="363313"/>
            <a:ext cx="8323800" cy="584745"/>
          </a:xfrm>
        </p:spPr>
        <p:txBody>
          <a:bodyPr/>
          <a:lstStyle/>
          <a:p>
            <a:r>
              <a:rPr lang="pt-BR" dirty="0"/>
              <a:t>Você sabe o que é </a:t>
            </a:r>
            <a:r>
              <a:rPr lang="pt-BR" b="1" dirty="0"/>
              <a:t>empreendedorismo</a:t>
            </a:r>
            <a:r>
              <a:rPr lang="pt-BR" dirty="0"/>
              <a:t>? </a:t>
            </a:r>
          </a:p>
        </p:txBody>
      </p:sp>
      <p:pic>
        <p:nvPicPr>
          <p:cNvPr id="7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4971F7D5-1CEE-FB74-1188-6A9631C332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65" y="2204357"/>
            <a:ext cx="4290870" cy="2639290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ED28978-59F6-B3D6-0E4C-44C8C94CD4BA}"/>
              </a:ext>
            </a:extLst>
          </p:cNvPr>
          <p:cNvGrpSpPr/>
          <p:nvPr/>
        </p:nvGrpSpPr>
        <p:grpSpPr>
          <a:xfrm>
            <a:off x="1929380" y="1126168"/>
            <a:ext cx="5285239" cy="984317"/>
            <a:chOff x="4101640" y="4028351"/>
            <a:chExt cx="5196013" cy="984317"/>
          </a:xfrm>
        </p:grpSpPr>
        <p:sp>
          <p:nvSpPr>
            <p:cNvPr id="12" name="Google Shape;120;p4">
              <a:extLst>
                <a:ext uri="{FF2B5EF4-FFF2-40B4-BE49-F238E27FC236}">
                  <a16:creationId xmlns:a16="http://schemas.microsoft.com/office/drawing/2014/main" id="{81AD20E2-51F1-0B63-932D-EA6EAA095F04}"/>
                </a:ext>
              </a:extLst>
            </p:cNvPr>
            <p:cNvSpPr txBox="1">
              <a:spLocks/>
            </p:cNvSpPr>
            <p:nvPr/>
          </p:nvSpPr>
          <p:spPr>
            <a:xfrm>
              <a:off x="4279084" y="4215357"/>
              <a:ext cx="5018569" cy="797311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266700" algn="ctr">
                <a:buNone/>
              </a:pPr>
              <a:r>
                <a:rPr lang="pt-BR" dirty="0">
                  <a:solidFill>
                    <a:schemeClr val="dk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Em duplas, </a:t>
              </a:r>
              <a:r>
                <a:rPr lang="pt-BR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compartilhem seus conhecimentos sobre </a:t>
              </a:r>
              <a:r>
                <a:rPr lang="pt-BR" b="1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empreendedorismo</a:t>
              </a:r>
              <a:r>
                <a:rPr lang="pt-BR" dirty="0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.</a:t>
              </a:r>
            </a:p>
          </p:txBody>
        </p:sp>
        <p:pic>
          <p:nvPicPr>
            <p:cNvPr id="13" name="Google Shape;122;p4">
              <a:extLst>
                <a:ext uri="{FF2B5EF4-FFF2-40B4-BE49-F238E27FC236}">
                  <a16:creationId xmlns:a16="http://schemas.microsoft.com/office/drawing/2014/main" id="{2BE8D5C4-6621-D556-F885-5AFA5935F7B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01640" y="4028351"/>
              <a:ext cx="531975" cy="499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D7071A7-A595-5D48-3172-ACA090FAB571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9" name="Google Shape;110;p4">
              <a:extLst>
                <a:ext uri="{FF2B5EF4-FFF2-40B4-BE49-F238E27FC236}">
                  <a16:creationId xmlns:a16="http://schemas.microsoft.com/office/drawing/2014/main" id="{F528FE7A-8B7E-B55F-5A97-4D7EF5FF3F04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2 MINUTOS</a:t>
              </a:r>
            </a:p>
          </p:txBody>
        </p:sp>
        <p:pic>
          <p:nvPicPr>
            <p:cNvPr id="10" name="Google Shape;112;p4">
              <a:extLst>
                <a:ext uri="{FF2B5EF4-FFF2-40B4-BE49-F238E27FC236}">
                  <a16:creationId xmlns:a16="http://schemas.microsoft.com/office/drawing/2014/main" id="{19560E94-EA13-C821-E789-8CEC1F2110CF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38785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1">
            <a:extLst>
              <a:ext uri="{FF2B5EF4-FFF2-40B4-BE49-F238E27FC236}">
                <a16:creationId xmlns:a16="http://schemas.microsoft.com/office/drawing/2014/main" id="{E3989EBF-8172-04B6-BA6B-05B627525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756" y="1388513"/>
            <a:ext cx="8323800" cy="1676983"/>
          </a:xfrm>
        </p:spPr>
        <p:txBody>
          <a:bodyPr/>
          <a:lstStyle/>
          <a:p>
            <a:pPr marL="360000" indent="-360000" algn="l">
              <a:lnSpc>
                <a:spcPct val="114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pt-BR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Qualidade ou caráter do que é empreendedor.</a:t>
            </a:r>
          </a:p>
          <a:p>
            <a:pPr marL="360000" indent="-360000" algn="l">
              <a:lnSpc>
                <a:spcPct val="114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pt-BR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Atitudes de quem, por iniciativa própria, realiza ações ou idealiza novos métodos com o objetivo de desenvolver e dinamizar serviços, produtos ou quaisquer atividades de organização e administração.</a:t>
            </a:r>
            <a:endParaRPr lang="pt-BR" b="0" i="0" dirty="0">
              <a:solidFill>
                <a:schemeClr val="tx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Título 2">
            <a:extLst>
              <a:ext uri="{FF2B5EF4-FFF2-40B4-BE49-F238E27FC236}">
                <a16:creationId xmlns:a16="http://schemas.microsoft.com/office/drawing/2014/main" id="{9A5E1CD0-1C53-5F01-D312-209CB325F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418746"/>
            <a:ext cx="8323800" cy="717730"/>
          </a:xfrm>
        </p:spPr>
        <p:txBody>
          <a:bodyPr/>
          <a:lstStyle/>
          <a:p>
            <a:pPr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b="1" dirty="0">
                <a:highlight>
                  <a:schemeClr val="lt1"/>
                </a:highlight>
              </a:rPr>
              <a:t>Empreendedorismo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743FB45-472C-2176-EFE0-0100FAB60988}"/>
              </a:ext>
            </a:extLst>
          </p:cNvPr>
          <p:cNvSpPr txBox="1"/>
          <p:nvPr/>
        </p:nvSpPr>
        <p:spPr>
          <a:xfrm>
            <a:off x="420756" y="960006"/>
            <a:ext cx="4585854" cy="34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sz="1600" b="1" dirty="0">
                <a:highlight>
                  <a:schemeClr val="lt1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substantivo masculino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B267A22-1E3C-C067-9EA1-0DD960E1867E}"/>
              </a:ext>
            </a:extLst>
          </p:cNvPr>
          <p:cNvSpPr txBox="1"/>
          <p:nvPr/>
        </p:nvSpPr>
        <p:spPr>
          <a:xfrm>
            <a:off x="8153398" y="172525"/>
            <a:ext cx="916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@priberam</a:t>
            </a:r>
          </a:p>
        </p:txBody>
      </p:sp>
      <p:pic>
        <p:nvPicPr>
          <p:cNvPr id="12" name="Imagem 11" descr="Diagrama&#10;&#10;Descrição gerada automaticamente com confiança média">
            <a:extLst>
              <a:ext uri="{FF2B5EF4-FFF2-40B4-BE49-F238E27FC236}">
                <a16:creationId xmlns:a16="http://schemas.microsoft.com/office/drawing/2014/main" id="{7A63924F-8AC6-2244-E9A0-7ECC18A3C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11" t="4808" r="7065" b="5457"/>
          <a:stretch/>
        </p:blipFill>
        <p:spPr>
          <a:xfrm>
            <a:off x="3211494" y="3147370"/>
            <a:ext cx="2721011" cy="160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9222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73FBB-06E9-1143-EFEA-D9B6BE6BE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1161291"/>
            <a:ext cx="8323801" cy="535501"/>
          </a:xfrm>
        </p:spPr>
        <p:txBody>
          <a:bodyPr/>
          <a:lstStyle/>
          <a:p>
            <a:pPr indent="0">
              <a:lnSpc>
                <a:spcPct val="114000"/>
              </a:lnSpc>
              <a:buNone/>
            </a:pPr>
            <a:r>
              <a:rPr lang="pt-BR" sz="2000" dirty="0">
                <a:solidFill>
                  <a:schemeClr val="tx1"/>
                </a:solidFill>
                <a:highlight>
                  <a:srgbClr val="FEFEFE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Assista ao vídeo abaixo, que aborda a ideia de empreendedorismo: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A50CF510-22C8-D07B-D0C6-6AE023975AE1}"/>
              </a:ext>
            </a:extLst>
          </p:cNvPr>
          <p:cNvGrpSpPr/>
          <p:nvPr/>
        </p:nvGrpSpPr>
        <p:grpSpPr>
          <a:xfrm>
            <a:off x="1726113" y="2055892"/>
            <a:ext cx="5691774" cy="554651"/>
            <a:chOff x="533496" y="1754870"/>
            <a:chExt cx="5691774" cy="554651"/>
          </a:xfrm>
        </p:grpSpPr>
        <p:sp>
          <p:nvSpPr>
            <p:cNvPr id="8" name="Google Shape;115;p4">
              <a:extLst>
                <a:ext uri="{FF2B5EF4-FFF2-40B4-BE49-F238E27FC236}">
                  <a16:creationId xmlns:a16="http://schemas.microsoft.com/office/drawing/2014/main" id="{C2F4F764-CFEA-13DA-44E2-CC723322053E}"/>
                </a:ext>
              </a:extLst>
            </p:cNvPr>
            <p:cNvSpPr txBox="1">
              <a:spLocks/>
            </p:cNvSpPr>
            <p:nvPr/>
          </p:nvSpPr>
          <p:spPr>
            <a:xfrm>
              <a:off x="820307" y="1811971"/>
              <a:ext cx="5404963" cy="49755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101600" indent="0" algn="ctr">
                <a:lnSpc>
                  <a:spcPct val="114000"/>
                </a:lnSpc>
                <a:buNone/>
              </a:pPr>
              <a:r>
                <a:rPr lang="pt-BR" sz="18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hlinkClick r:id="rId2"/>
                </a:rPr>
                <a:t>https://www.youtube.com/shorts/Te21SW7eXfI</a:t>
              </a:r>
              <a:r>
                <a:rPr lang="pt-BR" sz="18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" name="Google Shape;116;p4">
              <a:extLst>
                <a:ext uri="{FF2B5EF4-FFF2-40B4-BE49-F238E27FC236}">
                  <a16:creationId xmlns:a16="http://schemas.microsoft.com/office/drawing/2014/main" id="{F57B1211-8453-CFB4-A89F-84F32470BB5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96" y="1754870"/>
              <a:ext cx="556950" cy="3673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6D4839E-46EB-8954-4CD9-24E5B540F5BF}"/>
              </a:ext>
            </a:extLst>
          </p:cNvPr>
          <p:cNvGrpSpPr/>
          <p:nvPr/>
        </p:nvGrpSpPr>
        <p:grpSpPr>
          <a:xfrm>
            <a:off x="1543989" y="3171241"/>
            <a:ext cx="5915844" cy="1032025"/>
            <a:chOff x="1533333" y="4161293"/>
            <a:chExt cx="5915844" cy="1032025"/>
          </a:xfrm>
        </p:grpSpPr>
        <p:sp>
          <p:nvSpPr>
            <p:cNvPr id="10" name="Google Shape;119;p4">
              <a:extLst>
                <a:ext uri="{FF2B5EF4-FFF2-40B4-BE49-F238E27FC236}">
                  <a16:creationId xmlns:a16="http://schemas.microsoft.com/office/drawing/2014/main" id="{F27EC9D8-CD62-CE1A-1AB5-FC2B829297F4}"/>
                </a:ext>
              </a:extLst>
            </p:cNvPr>
            <p:cNvSpPr txBox="1">
              <a:spLocks/>
            </p:cNvSpPr>
            <p:nvPr/>
          </p:nvSpPr>
          <p:spPr>
            <a:xfrm>
              <a:off x="1673511" y="4309830"/>
              <a:ext cx="5775666" cy="883488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lvl="0" indent="265113" algn="ctr" rtl="0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Responda no seu caderno à seguinte pergunta: “O que é empreendedorismo para você?”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pic>
          <p:nvPicPr>
            <p:cNvPr id="11" name="Google Shape;121;p4">
              <a:extLst>
                <a:ext uri="{FF2B5EF4-FFF2-40B4-BE49-F238E27FC236}">
                  <a16:creationId xmlns:a16="http://schemas.microsoft.com/office/drawing/2014/main" id="{CFF6E9B1-14F5-532C-3A8D-78C22C4736E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533333" y="4161293"/>
              <a:ext cx="531975" cy="5226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5E7BF92-E80A-2DA2-5708-BFCAA0B69C1B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5" name="Google Shape;110;p4">
              <a:extLst>
                <a:ext uri="{FF2B5EF4-FFF2-40B4-BE49-F238E27FC236}">
                  <a16:creationId xmlns:a16="http://schemas.microsoft.com/office/drawing/2014/main" id="{B68E6D2C-6332-074E-3FEB-B9008BB1C377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3 MINUTOS</a:t>
              </a:r>
            </a:p>
          </p:txBody>
        </p:sp>
        <p:pic>
          <p:nvPicPr>
            <p:cNvPr id="6" name="Google Shape;112;p4">
              <a:extLst>
                <a:ext uri="{FF2B5EF4-FFF2-40B4-BE49-F238E27FC236}">
                  <a16:creationId xmlns:a16="http://schemas.microsoft.com/office/drawing/2014/main" id="{63EA2F65-FEBB-1A1F-ED4E-1C433ED1E16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Título 2">
            <a:extLst>
              <a:ext uri="{FF2B5EF4-FFF2-40B4-BE49-F238E27FC236}">
                <a16:creationId xmlns:a16="http://schemas.microsoft.com/office/drawing/2014/main" id="{C7673358-A7A8-E85C-067A-B36CE1402A11}"/>
              </a:ext>
            </a:extLst>
          </p:cNvPr>
          <p:cNvSpPr txBox="1">
            <a:spLocks/>
          </p:cNvSpPr>
          <p:nvPr/>
        </p:nvSpPr>
        <p:spPr>
          <a:xfrm>
            <a:off x="420756" y="418746"/>
            <a:ext cx="8323800" cy="71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pt-BR" b="1" dirty="0">
                <a:solidFill>
                  <a:schemeClr val="tx1"/>
                </a:solidFill>
                <a:highlight>
                  <a:schemeClr val="lt1"/>
                </a:highlight>
              </a:rPr>
              <a:t>Empreendedorismo </a:t>
            </a:r>
          </a:p>
        </p:txBody>
      </p:sp>
    </p:spTree>
    <p:extLst>
      <p:ext uri="{BB962C8B-B14F-4D97-AF65-F5344CB8AC3E}">
        <p14:creationId xmlns:p14="http://schemas.microsoft.com/office/powerpoint/2010/main" val="1665471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Interface gráfica do usuário&#10;&#10;Descrição gerada automaticamente">
            <a:extLst>
              <a:ext uri="{FF2B5EF4-FFF2-40B4-BE49-F238E27FC236}">
                <a16:creationId xmlns:a16="http://schemas.microsoft.com/office/drawing/2014/main" id="{66B25BC2-7A8E-FA48-40B6-B42E310C96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66" t="13674" r="23104" b="6932"/>
          <a:stretch/>
        </p:blipFill>
        <p:spPr>
          <a:xfrm>
            <a:off x="6793742" y="2992840"/>
            <a:ext cx="1929502" cy="1792177"/>
          </a:xfrm>
          <a:prstGeom prst="rect">
            <a:avLst/>
          </a:prstGeom>
        </p:spPr>
      </p:pic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38E78E55-C055-E236-F3A0-45B30DCED2B1}"/>
              </a:ext>
            </a:extLst>
          </p:cNvPr>
          <p:cNvSpPr txBox="1">
            <a:spLocks/>
          </p:cNvSpPr>
          <p:nvPr/>
        </p:nvSpPr>
        <p:spPr>
          <a:xfrm>
            <a:off x="420756" y="1338985"/>
            <a:ext cx="8003577" cy="1676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360000" indent="-360000">
              <a:lnSpc>
                <a:spcPct val="114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Ter intenção ou tomar a decisão de realizar uma tarefa, uma ação ou um empreendimento, geralmente difícil.</a:t>
            </a:r>
          </a:p>
          <a:p>
            <a:pPr marL="360000" indent="-360000">
              <a:lnSpc>
                <a:spcPct val="114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pt-BR" dirty="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Pôr em execução ou dar início a uma tarefa, a uma ação ou a um empreendimento.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61D2CDB-8933-DD8B-C197-2D6F2D10F964}"/>
              </a:ext>
            </a:extLst>
          </p:cNvPr>
          <p:cNvSpPr txBox="1"/>
          <p:nvPr/>
        </p:nvSpPr>
        <p:spPr>
          <a:xfrm>
            <a:off x="420756" y="939066"/>
            <a:ext cx="4585854" cy="34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sz="1600" b="1" dirty="0">
                <a:solidFill>
                  <a:schemeClr val="tx1"/>
                </a:solidFill>
                <a:highlight>
                  <a:schemeClr val="lt1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verbo transitivo</a:t>
            </a:r>
          </a:p>
        </p:txBody>
      </p:sp>
      <p:sp>
        <p:nvSpPr>
          <p:cNvPr id="2" name="Título 2">
            <a:extLst>
              <a:ext uri="{FF2B5EF4-FFF2-40B4-BE49-F238E27FC236}">
                <a16:creationId xmlns:a16="http://schemas.microsoft.com/office/drawing/2014/main" id="{1E78929A-6D90-EB08-B4AE-7CD6B8453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418746"/>
            <a:ext cx="8323800" cy="717730"/>
          </a:xfrm>
        </p:spPr>
        <p:txBody>
          <a:bodyPr/>
          <a:lstStyle/>
          <a:p>
            <a:pPr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b="1" dirty="0">
                <a:solidFill>
                  <a:schemeClr val="tx1"/>
                </a:solidFill>
                <a:highlight>
                  <a:schemeClr val="lt1"/>
                </a:highlight>
              </a:rPr>
              <a:t>Empreender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B8FB78-6058-8CC1-F16B-A971DA6D2C20}"/>
              </a:ext>
            </a:extLst>
          </p:cNvPr>
          <p:cNvSpPr txBox="1"/>
          <p:nvPr/>
        </p:nvSpPr>
        <p:spPr>
          <a:xfrm>
            <a:off x="8153398" y="172525"/>
            <a:ext cx="9165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@priberam</a:t>
            </a:r>
          </a:p>
        </p:txBody>
      </p:sp>
      <p:sp>
        <p:nvSpPr>
          <p:cNvPr id="9" name="Google Shape;126;p4">
            <a:extLst>
              <a:ext uri="{FF2B5EF4-FFF2-40B4-BE49-F238E27FC236}">
                <a16:creationId xmlns:a16="http://schemas.microsoft.com/office/drawing/2014/main" id="{43EC8616-FC99-167F-D13E-CE07A28335F8}"/>
              </a:ext>
            </a:extLst>
          </p:cNvPr>
          <p:cNvSpPr txBox="1">
            <a:spLocks noGrp="1"/>
          </p:cNvSpPr>
          <p:nvPr/>
        </p:nvSpPr>
        <p:spPr>
          <a:xfrm>
            <a:off x="420755" y="3122854"/>
            <a:ext cx="4879377" cy="1662163"/>
          </a:xfrm>
          <a:prstGeom prst="rect">
            <a:avLst/>
          </a:prstGeom>
          <a:solidFill>
            <a:srgbClr val="FFE377"/>
          </a:solidFill>
          <a:ln w="19050" cap="flat" cmpd="sng">
            <a:solidFill>
              <a:srgbClr val="181644"/>
            </a:solidFill>
            <a:prstDash val="solid"/>
            <a:round/>
            <a:headEnd type="none" w="sm" len="sm"/>
            <a:tailEnd type="none" w="sm" len="sm"/>
          </a:ln>
          <a:effectLst>
            <a:outerShdw dist="28575" dir="2760000" algn="bl" rotWithShape="0">
              <a:srgbClr val="4A4789">
                <a:alpha val="69803"/>
              </a:srgbClr>
            </a:outerShdw>
          </a:effectLst>
        </p:spPr>
        <p:txBody>
          <a:bodyPr spcFirstLastPara="1" wrap="square" lIns="90000" tIns="90000" rIns="91425" bIns="900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●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○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b="1" dirty="0">
                <a:solidFill>
                  <a:schemeClr val="tx1"/>
                </a:solidFill>
              </a:rPr>
              <a:t>Empreender é muito mais do que apenas abrir um novo negócio ou desenvolver uma nova atividade, envolve habilidades de criação, gestão e organização.</a:t>
            </a:r>
          </a:p>
        </p:txBody>
      </p:sp>
    </p:spTree>
    <p:extLst>
      <p:ext uri="{BB962C8B-B14F-4D97-AF65-F5344CB8AC3E}">
        <p14:creationId xmlns:p14="http://schemas.microsoft.com/office/powerpoint/2010/main" val="10077558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2881559C-67BC-E586-5B3F-0A0B6BA5748F}"/>
              </a:ext>
            </a:extLst>
          </p:cNvPr>
          <p:cNvGrpSpPr/>
          <p:nvPr/>
        </p:nvGrpSpPr>
        <p:grpSpPr>
          <a:xfrm>
            <a:off x="410100" y="2088593"/>
            <a:ext cx="8323800" cy="947386"/>
            <a:chOff x="533496" y="1754870"/>
            <a:chExt cx="8323800" cy="947386"/>
          </a:xfrm>
        </p:grpSpPr>
        <p:sp>
          <p:nvSpPr>
            <p:cNvPr id="8" name="Google Shape;115;p4">
              <a:extLst>
                <a:ext uri="{FF2B5EF4-FFF2-40B4-BE49-F238E27FC236}">
                  <a16:creationId xmlns:a16="http://schemas.microsoft.com/office/drawing/2014/main" id="{D9737E3C-0E71-AC48-4EEE-00BC672A089B}"/>
                </a:ext>
              </a:extLst>
            </p:cNvPr>
            <p:cNvSpPr txBox="1">
              <a:spLocks/>
            </p:cNvSpPr>
            <p:nvPr/>
          </p:nvSpPr>
          <p:spPr>
            <a:xfrm>
              <a:off x="820308" y="1811971"/>
              <a:ext cx="8036988" cy="890285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101600" indent="0" algn="ctr">
                <a:lnSpc>
                  <a:spcPct val="114000"/>
                </a:lnSpc>
                <a:spcAft>
                  <a:spcPts val="600"/>
                </a:spcAft>
                <a:buNone/>
              </a:pPr>
              <a:r>
                <a:rPr lang="pt-BR" sz="18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hlinkClick r:id="rId2"/>
                </a:rPr>
                <a:t>https://www.tiktok.com/@geracaodevalor/video/7163387089952754949?is_from_webapp=1&amp;sender_device=pc&amp;web_id=7257227923819054597</a:t>
              </a:r>
              <a:r>
                <a:rPr lang="pt-BR" sz="1800" b="0" i="0" u="none" strike="noStrike" dirty="0">
                  <a:solidFill>
                    <a:srgbClr val="000000"/>
                  </a:solidFill>
                  <a:effectLst/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 </a:t>
              </a:r>
              <a:endParaRPr lang="pt-BR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9" name="Google Shape;116;p4">
              <a:extLst>
                <a:ext uri="{FF2B5EF4-FFF2-40B4-BE49-F238E27FC236}">
                  <a16:creationId xmlns:a16="http://schemas.microsoft.com/office/drawing/2014/main" id="{94FF47ED-1250-E150-99C3-C7FF3E98672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33496" y="1754870"/>
              <a:ext cx="556950" cy="3673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0245C7CB-1733-CBEF-CC07-1E05CD6C9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756" y="1096085"/>
            <a:ext cx="8323801" cy="612445"/>
          </a:xfrm>
        </p:spPr>
        <p:txBody>
          <a:bodyPr/>
          <a:lstStyle/>
          <a:p>
            <a:pPr indent="0">
              <a:lnSpc>
                <a:spcPct val="114000"/>
              </a:lnSpc>
              <a:spcAft>
                <a:spcPts val="600"/>
              </a:spcAft>
              <a:buNone/>
            </a:pPr>
            <a:r>
              <a:rPr lang="pt-BR" sz="2000" dirty="0">
                <a:solidFill>
                  <a:schemeClr val="tx1"/>
                </a:solidFill>
                <a:highlight>
                  <a:srgbClr val="FEFEFE"/>
                </a:highlight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Assista ao vídeo abaixo, que aborda a ideia de empreender: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24BACEE-96E3-A675-E1FD-4205728EAA35}"/>
              </a:ext>
            </a:extLst>
          </p:cNvPr>
          <p:cNvGrpSpPr/>
          <p:nvPr/>
        </p:nvGrpSpPr>
        <p:grpSpPr>
          <a:xfrm>
            <a:off x="1650483" y="3381547"/>
            <a:ext cx="5864345" cy="1125323"/>
            <a:chOff x="568133" y="4048487"/>
            <a:chExt cx="5864345" cy="1125323"/>
          </a:xfrm>
        </p:grpSpPr>
        <p:sp>
          <p:nvSpPr>
            <p:cNvPr id="12" name="Google Shape;119;p4">
              <a:extLst>
                <a:ext uri="{FF2B5EF4-FFF2-40B4-BE49-F238E27FC236}">
                  <a16:creationId xmlns:a16="http://schemas.microsoft.com/office/drawing/2014/main" id="{2946351F-790A-D35F-23CD-1DFC39EDD9C2}"/>
                </a:ext>
              </a:extLst>
            </p:cNvPr>
            <p:cNvSpPr txBox="1">
              <a:spLocks/>
            </p:cNvSpPr>
            <p:nvPr/>
          </p:nvSpPr>
          <p:spPr>
            <a:xfrm>
              <a:off x="733012" y="4213377"/>
              <a:ext cx="5699466" cy="960433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69803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265113" algn="ctr">
                <a:lnSpc>
                  <a:spcPct val="114000"/>
                </a:lnSpc>
                <a:spcAft>
                  <a:spcPts val="600"/>
                </a:spcAft>
                <a:buNone/>
              </a:pPr>
              <a:r>
                <a:rPr lang="pt-BR" dirty="0">
                  <a:solidFill>
                    <a:schemeClr val="tx1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Calibri"/>
                </a:rPr>
                <a:t>Responda no seu caderno à seguinte pergunta: “O que é empreender para você?”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pic>
          <p:nvPicPr>
            <p:cNvPr id="13" name="Google Shape;121;p4">
              <a:extLst>
                <a:ext uri="{FF2B5EF4-FFF2-40B4-BE49-F238E27FC236}">
                  <a16:creationId xmlns:a16="http://schemas.microsoft.com/office/drawing/2014/main" id="{E18FBC37-25EE-576D-1CA6-F79E9E39E61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68133" y="4048487"/>
              <a:ext cx="531975" cy="5226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C2F8108-CF26-6ECF-A74F-DEFCD149D8E4}"/>
              </a:ext>
            </a:extLst>
          </p:cNvPr>
          <p:cNvGrpSpPr/>
          <p:nvPr/>
        </p:nvGrpSpPr>
        <p:grpSpPr>
          <a:xfrm>
            <a:off x="6802628" y="292390"/>
            <a:ext cx="2038454" cy="552525"/>
            <a:chOff x="6802628" y="192361"/>
            <a:chExt cx="2038454" cy="552525"/>
          </a:xfrm>
        </p:grpSpPr>
        <p:sp>
          <p:nvSpPr>
            <p:cNvPr id="3" name="Google Shape;110;p4">
              <a:extLst>
                <a:ext uri="{FF2B5EF4-FFF2-40B4-BE49-F238E27FC236}">
                  <a16:creationId xmlns:a16="http://schemas.microsoft.com/office/drawing/2014/main" id="{555445F0-8D63-0503-F9D9-B12D98357FE3}"/>
                </a:ext>
              </a:extLst>
            </p:cNvPr>
            <p:cNvSpPr txBox="1">
              <a:spLocks/>
            </p:cNvSpPr>
            <p:nvPr/>
          </p:nvSpPr>
          <p:spPr>
            <a:xfrm>
              <a:off x="7063582" y="316786"/>
              <a:ext cx="1777500" cy="428100"/>
            </a:xfrm>
            <a:prstGeom prst="rect">
              <a:avLst/>
            </a:prstGeom>
            <a:solidFill>
              <a:srgbClr val="FFFFFF"/>
            </a:solidFill>
            <a:ln w="19050" cap="flat" cmpd="sng">
              <a:solidFill>
                <a:srgbClr val="181644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2760000" algn="bl" rotWithShape="0">
                <a:srgbClr val="4A4789">
                  <a:alpha val="70980"/>
                </a:srgbClr>
              </a:outerShdw>
            </a:effectLst>
          </p:spPr>
          <p:txBody>
            <a:bodyPr spcFirstLastPara="1" wrap="square" lIns="216000" tIns="90000" rIns="91425" bIns="90000" anchor="t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●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L="914400" marR="0" lvl="1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2pPr>
              <a:lvl3pPr marL="1371600" marR="0" lvl="2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3pPr>
              <a:lvl4pPr marL="1828800" marR="0" lvl="3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4pPr>
              <a:lvl5pPr marL="2286000" marR="0" lvl="4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5pPr>
              <a:lvl6pPr marL="2743200" marR="0" lvl="5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6pPr>
              <a:lvl7pPr marL="3200400" marR="0" lvl="6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7pPr>
              <a:lvl8pPr marL="3657600" marR="0" lvl="7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8pPr>
              <a:lvl9pPr marL="4114800" marR="0" lvl="8" indent="-3556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Lato"/>
                <a:buChar char="○"/>
                <a:defRPr sz="2000" b="0" i="0" u="none" strike="noStrike" cap="none">
                  <a:solidFill>
                    <a:schemeClr val="dk1"/>
                  </a:solidFill>
                  <a:latin typeface="Lato"/>
                  <a:ea typeface="Lato"/>
                  <a:cs typeface="Lato"/>
                  <a:sym typeface="Lato"/>
                </a:defRPr>
              </a:lvl9pPr>
            </a:lstStyle>
            <a:p>
              <a:pPr marL="0" indent="0" algn="ctr">
                <a:buFont typeface="Lato"/>
                <a:buNone/>
              </a:pPr>
              <a:r>
                <a:rPr lang="pt-BR" sz="1600" dirty="0">
                  <a:solidFill>
                    <a:srgbClr val="000000"/>
                  </a:solidFill>
                </a:rPr>
                <a:t>3 MINUTOS</a:t>
              </a:r>
            </a:p>
          </p:txBody>
        </p:sp>
        <p:pic>
          <p:nvPicPr>
            <p:cNvPr id="4" name="Google Shape;112;p4">
              <a:extLst>
                <a:ext uri="{FF2B5EF4-FFF2-40B4-BE49-F238E27FC236}">
                  <a16:creationId xmlns:a16="http://schemas.microsoft.com/office/drawing/2014/main" id="{4B0E534C-6620-1C85-95DA-DD62F45DEEE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802628" y="192361"/>
              <a:ext cx="531978" cy="496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" name="Título 2">
            <a:extLst>
              <a:ext uri="{FF2B5EF4-FFF2-40B4-BE49-F238E27FC236}">
                <a16:creationId xmlns:a16="http://schemas.microsoft.com/office/drawing/2014/main" id="{22324DE4-A32C-95B6-9046-8B0C971F5D7A}"/>
              </a:ext>
            </a:extLst>
          </p:cNvPr>
          <p:cNvSpPr txBox="1">
            <a:spLocks/>
          </p:cNvSpPr>
          <p:nvPr/>
        </p:nvSpPr>
        <p:spPr>
          <a:xfrm>
            <a:off x="420756" y="418746"/>
            <a:ext cx="8323800" cy="717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Lato"/>
              <a:buNone/>
              <a:defRPr sz="2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4789"/>
              </a:buClr>
              <a:buSzPts val="2600"/>
              <a:buFont typeface="Lato"/>
              <a:buNone/>
              <a:defRPr sz="2600" b="0" i="0" u="none" strike="noStrike" cap="none">
                <a:solidFill>
                  <a:srgbClr val="4A4789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>
              <a:lnSpc>
                <a:spcPct val="114000"/>
              </a:lnSpc>
              <a:spcAft>
                <a:spcPts val="600"/>
              </a:spcAft>
            </a:pPr>
            <a:r>
              <a:rPr lang="pt-BR" b="1" dirty="0">
                <a:solidFill>
                  <a:schemeClr val="tx1"/>
                </a:solidFill>
                <a:highlight>
                  <a:schemeClr val="lt1"/>
                </a:highlight>
              </a:rPr>
              <a:t>Empreender</a:t>
            </a:r>
          </a:p>
        </p:txBody>
      </p:sp>
    </p:spTree>
    <p:extLst>
      <p:ext uri="{BB962C8B-B14F-4D97-AF65-F5344CB8AC3E}">
        <p14:creationId xmlns:p14="http://schemas.microsoft.com/office/powerpoint/2010/main" val="41109502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08EE817DB53524E868F271A9F207EC3" ma:contentTypeVersion="14" ma:contentTypeDescription="Crie um novo documento." ma:contentTypeScope="" ma:versionID="d0ac37f5b6088daa677e17946132f003">
  <xsd:schema xmlns:xsd="http://www.w3.org/2001/XMLSchema" xmlns:xs="http://www.w3.org/2001/XMLSchema" xmlns:p="http://schemas.microsoft.com/office/2006/metadata/properties" xmlns:ns2="ea1b7b51-7113-41d5-b42d-e3d894b4bbb2" xmlns:ns3="8df6c129-bb82-47a1-992e-9cb160171cc9" targetNamespace="http://schemas.microsoft.com/office/2006/metadata/properties" ma:root="true" ma:fieldsID="1ae5cebab853548e9b3eb53ccaa9880e" ns2:_="" ns3:_="">
    <xsd:import namespace="ea1b7b51-7113-41d5-b42d-e3d894b4bbb2"/>
    <xsd:import namespace="8df6c129-bb82-47a1-992e-9cb160171c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b7b51-7113-41d5-b42d-e3d894b4bb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Marcações de imagem" ma:readOnly="false" ma:fieldId="{5cf76f15-5ced-4ddc-b409-7134ff3c332f}" ma:taxonomyMulti="true" ma:sspId="6cacc59b-30bb-4402-ae5a-237a54327a9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f6c129-bb82-47a1-992e-9cb160171cc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a6c4f6ca-dba9-45fc-a0aa-5c65107fa181}" ma:internalName="TaxCatchAll" ma:showField="CatchAllData" ma:web="8df6c129-bb82-47a1-992e-9cb160171cc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8df6c129-bb82-47a1-992e-9cb160171cc9" xsi:nil="true"/>
    <lcf76f155ced4ddcb4097134ff3c332f xmlns="ea1b7b51-7113-41d5-b42d-e3d894b4bbb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474EE42E-D03F-475F-84D6-4FDED52053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1b7b51-7113-41d5-b42d-e3d894b4bbb2"/>
    <ds:schemaRef ds:uri="8df6c129-bb82-47a1-992e-9cb160171c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FD7A8FA-295D-433C-9DA4-9BB038C43A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C82ADE4-0774-457A-8724-655D476F400F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schemas.microsoft.com/office/2006/metadata/properties"/>
    <ds:schemaRef ds:uri="8df6c129-bb82-47a1-992e-9cb160171cc9"/>
    <ds:schemaRef ds:uri="ea1b7b51-7113-41d5-b42d-e3d894b4bbb2"/>
    <ds:schemaRef ds:uri="http://purl.org/dc/elements/1.1/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1026</TotalTime>
  <Words>1049</Words>
  <Application>Microsoft Office PowerPoint</Application>
  <PresentationFormat>Apresentação na tela (16:9)</PresentationFormat>
  <Paragraphs>67</Paragraphs>
  <Slides>16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Saira Medium</vt:lpstr>
      <vt:lpstr>Roboto</vt:lpstr>
      <vt:lpstr>Arial</vt:lpstr>
      <vt:lpstr>Saira SemiBold</vt:lpstr>
      <vt:lpstr>Lato</vt:lpstr>
      <vt:lpstr>Segoe UI</vt:lpstr>
      <vt:lpstr>Simple Light</vt:lpstr>
      <vt:lpstr>Apresentação do PowerPoint</vt:lpstr>
      <vt:lpstr>Apresentação do PowerPoint</vt:lpstr>
      <vt:lpstr>Momento de reflexão! </vt:lpstr>
      <vt:lpstr>Apresentação do PowerPoint</vt:lpstr>
      <vt:lpstr>Você sabe o que é empreendedorismo? </vt:lpstr>
      <vt:lpstr>Empreendedorismo </vt:lpstr>
      <vt:lpstr>Assista ao vídeo abaixo, que aborda a ideia de empreendedorismo:</vt:lpstr>
      <vt:lpstr>Empreender </vt:lpstr>
      <vt:lpstr>Assista ao vídeo abaixo, que aborda a ideia de empreender:</vt:lpstr>
      <vt:lpstr>Mural de ideias!</vt:lpstr>
      <vt:lpstr>Roda de conversa</vt:lpstr>
      <vt:lpstr>Retomando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Roberta Mastrochirico</dc:creator>
  <cp:lastModifiedBy>Eduardo de Camargo Neto</cp:lastModifiedBy>
  <cp:revision>12</cp:revision>
  <dcterms:modified xsi:type="dcterms:W3CDTF">2023-12-07T16:20:28Z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0x010100408EE817DB53524E868F271A9F207EC3</vt:lpwstr>
  </property>
</Properties>
</file>